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804" r:id="rId1"/>
  </p:sldMasterIdLst>
  <p:sldIdLst>
    <p:sldId id="256" r:id="rId2"/>
    <p:sldId id="277" r:id="rId3"/>
    <p:sldId id="265" r:id="rId4"/>
    <p:sldId id="266" r:id="rId5"/>
    <p:sldId id="271" r:id="rId6"/>
    <p:sldId id="272" r:id="rId7"/>
    <p:sldId id="273" r:id="rId8"/>
    <p:sldId id="278" r:id="rId9"/>
    <p:sldId id="279" r:id="rId10"/>
    <p:sldId id="267" r:id="rId11"/>
    <p:sldId id="274" r:id="rId12"/>
    <p:sldId id="268" r:id="rId13"/>
    <p:sldId id="276" r:id="rId14"/>
    <p:sldId id="269" r:id="rId15"/>
    <p:sldId id="270" r:id="rId16"/>
    <p:sldId id="275" r:id="rId17"/>
    <p:sldId id="258" r:id="rId18"/>
    <p:sldId id="25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>
        <p:scale>
          <a:sx n="120" d="100"/>
          <a:sy n="120" d="100"/>
        </p:scale>
        <p:origin x="-1338" y="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3952" y="4572008"/>
            <a:ext cx="6480048" cy="1752600"/>
          </a:xfrm>
        </p:spPr>
        <p:txBody>
          <a:bodyPr/>
          <a:lstStyle/>
          <a:p>
            <a:r>
              <a:rPr lang="ru-RU" dirty="0" smtClean="0"/>
              <a:t>ГУЗ «Краевой кожно-венерологический диспансер»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7294" y="1500174"/>
            <a:ext cx="6357982" cy="230124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  <a:t>Порядок и требования к составлению сводных отчетов формы № 9, № 34 </a:t>
            </a:r>
            <a:br>
              <a:rPr lang="ru-RU" sz="32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(отчет о кожно-венерологических заболеваниях)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28662" y="0"/>
            <a:ext cx="7467600" cy="5000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</a:t>
            </a:r>
            <a:r>
              <a:rPr lang="ru-RU" sz="5400" b="1" dirty="0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№34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8" name="Содержимое 7" descr="3.1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0" y="571480"/>
            <a:ext cx="9144000" cy="5538796"/>
          </a:xfrm>
        </p:spPr>
      </p:pic>
      <p:sp>
        <p:nvSpPr>
          <p:cNvPr id="11" name="Прямоугольник 10"/>
          <p:cNvSpPr/>
          <p:nvPr/>
        </p:nvSpPr>
        <p:spPr>
          <a:xfrm>
            <a:off x="3571868" y="2214554"/>
            <a:ext cx="5429288" cy="523220"/>
          </a:xfrm>
          <a:prstGeom prst="rect">
            <a:avLst/>
          </a:prstGeom>
          <a:ln>
            <a:solidFill>
              <a:srgbClr val="00B050"/>
            </a:solidFill>
          </a:ln>
        </p:spPr>
        <p:txBody>
          <a:bodyPr wrap="square">
            <a:spAutoFit/>
          </a:bodyPr>
          <a:lstStyle/>
          <a:p>
            <a:r>
              <a:rPr lang="ru-RU" sz="1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строка 01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должна строго отражать движение контингента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графа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 графа</a:t>
            </a:r>
            <a:r>
              <a:rPr lang="en-US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– графа </a:t>
            </a:r>
            <a:r>
              <a:rPr lang="ru-RU" sz="14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85720" y="5715016"/>
            <a:ext cx="8606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dirty="0" smtClean="0">
                <a:solidFill>
                  <a:srgbClr val="002060"/>
                </a:solidFill>
                <a:cs typeface="Times New Roman" pitchFamily="18" charset="0"/>
              </a:rPr>
              <a:t>В графе 10 в строках 02-17 показываются больные, которые не момент составления отчета не успели получить полный курс лечения:</a:t>
            </a:r>
          </a:p>
          <a:p>
            <a:pPr algn="ctr">
              <a:buFont typeface="Wingdings" pitchFamily="2" charset="2"/>
              <a:buChar char="ü"/>
            </a:pPr>
            <a:endParaRPr lang="ru-RU" sz="1200" b="1" dirty="0" smtClean="0">
              <a:cs typeface="Times New Roman" pitchFamily="18" charset="0"/>
            </a:endParaRP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cs typeface="Times New Roman" pitchFamily="18" charset="0"/>
              </a:rPr>
              <a:t>графа 10 = графа 6 – графа 8 (строки 2-17)</a:t>
            </a:r>
          </a:p>
          <a:p>
            <a:pPr algn="ctr">
              <a:buFont typeface="Wingdings" pitchFamily="2" charset="2"/>
              <a:buChar char="ü"/>
            </a:pPr>
            <a:r>
              <a:rPr lang="ru-RU" sz="1200" b="1" dirty="0" smtClean="0">
                <a:cs typeface="Times New Roman" pitchFamily="18" charset="0"/>
              </a:rPr>
              <a:t>строка 01 графы  6 = строка 02 + строка 06 + строка 11 + строка 17 (по графе 10) </a:t>
            </a:r>
            <a:r>
              <a:rPr lang="en-US" sz="1200" b="1" dirty="0" smtClean="0">
                <a:cs typeface="Times New Roman" pitchFamily="18" charset="0"/>
              </a:rPr>
              <a:t>+ </a:t>
            </a:r>
            <a:r>
              <a:rPr lang="ru-RU" sz="1200" b="1" dirty="0" smtClean="0">
                <a:cs typeface="Times New Roman" pitchFamily="18" charset="0"/>
              </a:rPr>
              <a:t>строка</a:t>
            </a:r>
            <a:r>
              <a:rPr lang="en-US" sz="1200" b="1" dirty="0" smtClean="0">
                <a:cs typeface="Times New Roman" pitchFamily="18" charset="0"/>
              </a:rPr>
              <a:t> 01</a:t>
            </a:r>
            <a:r>
              <a:rPr lang="ru-RU" sz="1200" b="1" dirty="0" smtClean="0">
                <a:cs typeface="Times New Roman" pitchFamily="18" charset="0"/>
              </a:rPr>
              <a:t> ( по графе 8)</a:t>
            </a:r>
            <a:endParaRPr lang="ru-RU" sz="1200" b="1" dirty="0"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28662" y="714356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2100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643702" y="207167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143504" y="2071678"/>
            <a:ext cx="714380" cy="14287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3.1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571472" y="1142984"/>
            <a:ext cx="7972452" cy="5356535"/>
          </a:xfrm>
        </p:spPr>
      </p:pic>
      <p:pic>
        <p:nvPicPr>
          <p:cNvPr id="8" name="Содержимое 7" descr="4.1.pn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500034" y="3500438"/>
            <a:ext cx="8536548" cy="3019248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0"/>
            <a:ext cx="8372476" cy="1066800"/>
          </a:xfrm>
        </p:spPr>
        <p:txBody>
          <a:bodyPr>
            <a:normAutofit/>
          </a:bodyPr>
          <a:lstStyle/>
          <a:p>
            <a:pPr algn="ctr"/>
            <a:r>
              <a:rPr lang="ru-RU" sz="1400" dirty="0" smtClean="0">
                <a:solidFill>
                  <a:srgbClr val="FF0000"/>
                </a:solidFill>
              </a:rPr>
              <a:t>таблица 2100 </a:t>
            </a:r>
            <a:r>
              <a:rPr lang="ru-RU" sz="1400" dirty="0" smtClean="0"/>
              <a:t>Строка 01 графа 9 = </a:t>
            </a:r>
            <a:r>
              <a:rPr lang="ru-RU" sz="1400" dirty="0" smtClean="0">
                <a:solidFill>
                  <a:srgbClr val="FF0000"/>
                </a:solidFill>
              </a:rPr>
              <a:t>таблица 2101 </a:t>
            </a:r>
            <a:r>
              <a:rPr lang="ru-RU" sz="1400" dirty="0" smtClean="0"/>
              <a:t>Строка 01 графа 4</a:t>
            </a:r>
            <a:endParaRPr lang="ru-RU" sz="1400" dirty="0"/>
          </a:p>
        </p:txBody>
      </p:sp>
      <p:sp>
        <p:nvSpPr>
          <p:cNvPr id="9" name="Овал 8"/>
          <p:cNvSpPr/>
          <p:nvPr/>
        </p:nvSpPr>
        <p:spPr>
          <a:xfrm flipV="1">
            <a:off x="7072330" y="2571744"/>
            <a:ext cx="57150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3143240" y="4929198"/>
            <a:ext cx="714380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928662" y="0"/>
            <a:ext cx="7467600" cy="64294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5072066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 flipV="1">
            <a:off x="6357950" y="4857760"/>
            <a:ext cx="571504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" name="Прямая со стрелкой 2"/>
          <p:cNvCxnSpPr/>
          <p:nvPr/>
        </p:nvCxnSpPr>
        <p:spPr>
          <a:xfrm flipH="1">
            <a:off x="3857620" y="2857496"/>
            <a:ext cx="3378676" cy="21431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3.1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4211960" y="1268760"/>
            <a:ext cx="4752528" cy="2520280"/>
          </a:xfrm>
        </p:spPr>
      </p:pic>
      <p:pic>
        <p:nvPicPr>
          <p:cNvPr id="9" name="Содержимое 8" descr="9.pn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84949" y="2404472"/>
            <a:ext cx="7345625" cy="4274812"/>
          </a:xfr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95536" y="620688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Таблица 2200</a:t>
            </a:r>
            <a:r>
              <a:rPr lang="ru-RU" sz="1400" dirty="0" smtClean="0">
                <a:solidFill>
                  <a:srgbClr val="FF0000"/>
                </a:solidFill>
                <a:cs typeface="Times New Roman" pitchFamily="18" charset="0"/>
              </a:rPr>
              <a:t>: </a:t>
            </a:r>
            <a: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графа 15 = ∑ графа 3 + </a:t>
            </a:r>
            <a:r>
              <a:rPr lang="ru-RU" sz="1400" b="1" dirty="0" smtClean="0">
                <a:solidFill>
                  <a:srgbClr val="FFFF00"/>
                </a:solidFill>
                <a:cs typeface="Times New Roman" pitchFamily="18" charset="0"/>
              </a:rPr>
              <a:t>графа 5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 + графа 12 + графа 14 (по всем строкам)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rgbClr val="FFFF00"/>
                </a:solidFill>
                <a:cs typeface="Times New Roman" pitchFamily="18" charset="0"/>
              </a:rPr>
              <a:t>графа 5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 = ∑ графа 6 + графа 8 + графа 10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</a:t>
            </a:r>
            <a:br>
              <a:rPr lang="ru-RU" sz="12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200" b="1" u="sng" dirty="0" smtClean="0">
                <a:solidFill>
                  <a:srgbClr val="00B0F0"/>
                </a:solidFill>
                <a:cs typeface="Times New Roman" pitchFamily="18" charset="0"/>
              </a:rPr>
              <a:t>только по 14 графе и не разносятся в графах 3-13</a:t>
            </a:r>
            <a: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200" b="1" u="sng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821894" y="1916832"/>
            <a:ext cx="453793" cy="28575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1714480" y="0"/>
            <a:ext cx="7429520" cy="54868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067944" y="4005064"/>
            <a:ext cx="543765" cy="214314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 flipH="1">
            <a:off x="6516216" y="4030987"/>
            <a:ext cx="532575" cy="221457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Бокова\Desktop\Годовой Отчет\Презентации для семинара по ГО\Для презинтации по ГО\1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620688"/>
            <a:ext cx="7667625" cy="1654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Содержимое 4" descr="11.pn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0" y="2079658"/>
            <a:ext cx="8935256" cy="2643206"/>
          </a:xfrm>
        </p:spPr>
      </p:pic>
      <p:pic>
        <p:nvPicPr>
          <p:cNvPr id="6" name="Содержимое 5" descr="12 (1).png"/>
          <p:cNvPicPr>
            <a:picLocks noGrp="1" noChangeAspect="1"/>
          </p:cNvPicPr>
          <p:nvPr>
            <p:ph sz="quarter" idx="14"/>
          </p:nvPr>
        </p:nvPicPr>
        <p:blipFill>
          <a:blip r:embed="rId4" cstate="print"/>
          <a:stretch>
            <a:fillRect/>
          </a:stretch>
        </p:blipFill>
        <p:spPr>
          <a:xfrm>
            <a:off x="124096" y="4437112"/>
            <a:ext cx="7895676" cy="219357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8257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785786" y="87544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80112" y="2060848"/>
            <a:ext cx="1857388" cy="4286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195736" y="4437112"/>
            <a:ext cx="1643074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5093444" y="1988840"/>
            <a:ext cx="342652" cy="9361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7308304" y="1988840"/>
            <a:ext cx="288032" cy="936104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563888" y="1988840"/>
            <a:ext cx="2664296" cy="259114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15.png"/>
          <p:cNvPicPr>
            <a:picLocks noGrp="1" noChangeAspect="1"/>
          </p:cNvPicPr>
          <p:nvPr>
            <p:ph sz="quarter" idx="14"/>
          </p:nvPr>
        </p:nvPicPr>
        <p:blipFill>
          <a:blip r:embed="rId2" cstate="print"/>
          <a:stretch>
            <a:fillRect/>
          </a:stretch>
        </p:blipFill>
        <p:spPr>
          <a:xfrm>
            <a:off x="827584" y="1984134"/>
            <a:ext cx="8215370" cy="1643074"/>
          </a:xfrm>
        </p:spPr>
      </p:pic>
      <p:pic>
        <p:nvPicPr>
          <p:cNvPr id="9" name="Содержимое 8" descr="5.pn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107504" y="3458017"/>
            <a:ext cx="7536330" cy="31615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951" y="5814196"/>
            <a:ext cx="6000792" cy="1066800"/>
          </a:xfrm>
        </p:spPr>
        <p:txBody>
          <a:bodyPr>
            <a:normAutofit/>
          </a:bodyPr>
          <a:lstStyle/>
          <a:p>
            <a:r>
              <a:rPr lang="ru-RU" sz="1200" dirty="0" smtClean="0">
                <a:solidFill>
                  <a:schemeClr val="tx1"/>
                </a:solidFill>
              </a:rPr>
              <a:t>Графа 5 таблицы </a:t>
            </a:r>
            <a:r>
              <a:rPr lang="ru-RU" sz="1200" dirty="0" smtClean="0">
                <a:solidFill>
                  <a:srgbClr val="FF0000"/>
                </a:solidFill>
              </a:rPr>
              <a:t>2300 равна или больше </a:t>
            </a:r>
            <a:r>
              <a:rPr lang="ru-RU" sz="1200" dirty="0" smtClean="0">
                <a:solidFill>
                  <a:schemeClr val="tx1"/>
                </a:solidFill>
              </a:rPr>
              <a:t>графы 7 таблицы 2200</a:t>
            </a:r>
            <a:endParaRPr lang="ru-RU" sz="12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62356" y="642918"/>
            <a:ext cx="8881644" cy="1345922"/>
          </a:xfrm>
          <a:prstGeom prst="round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Таблица 2300</a:t>
            </a:r>
            <a:r>
              <a:rPr lang="ru-RU" sz="2000" b="1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: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в данной таблице показывается </a:t>
            </a:r>
            <a:r>
              <a:rPr lang="ru-RU" sz="2000" b="1" u="sng" dirty="0">
                <a:solidFill>
                  <a:srgbClr val="00B0F0"/>
                </a:solidFill>
                <a:latin typeface="+mj-lt"/>
                <a:cs typeface="Times New Roman" pitchFamily="18" charset="0"/>
              </a:rPr>
              <a:t>число обследованных контактов </a:t>
            </a:r>
            <a:r>
              <a:rPr lang="ru-RU" sz="2000" b="1" u="sng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на больного с вновь установленным диагнозом</a:t>
            </a:r>
            <a:r>
              <a:rPr lang="ru-RU" sz="2000" b="1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, поэтому число обследованных лиц показывается в этой таблице </a:t>
            </a:r>
            <a:r>
              <a:rPr lang="ru-RU" sz="2000" b="1" u="sng" dirty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по диагнозу больного, </a:t>
            </a:r>
            <a:r>
              <a:rPr lang="ru-RU" sz="2000" b="1" u="sng" dirty="0">
                <a:solidFill>
                  <a:schemeClr val="bg1"/>
                </a:solidFill>
                <a:latin typeface="+mj-lt"/>
                <a:cs typeface="Times New Roman" pitchFamily="18" charset="0"/>
              </a:rPr>
              <a:t>а не </a:t>
            </a:r>
            <a:r>
              <a:rPr lang="ru-RU" sz="2000" b="1" u="sng" dirty="0" smtClean="0">
                <a:solidFill>
                  <a:schemeClr val="bg1"/>
                </a:solidFill>
                <a:latin typeface="+mj-lt"/>
                <a:cs typeface="Times New Roman" pitchFamily="18" charset="0"/>
              </a:rPr>
              <a:t>по его контактам</a:t>
            </a:r>
            <a:endParaRPr lang="ru-RU" sz="2000" b="1" u="sng" dirty="0">
              <a:solidFill>
                <a:schemeClr val="bg1"/>
              </a:solidFill>
              <a:latin typeface="+mj-lt"/>
              <a:cs typeface="Times New Roman" pitchFamily="18" charset="0"/>
            </a:endParaRPr>
          </a:p>
        </p:txBody>
      </p:sp>
      <p:sp>
        <p:nvSpPr>
          <p:cNvPr id="5" name="Заголовок 3"/>
          <p:cNvSpPr txBox="1">
            <a:spLocks/>
          </p:cNvSpPr>
          <p:nvPr/>
        </p:nvSpPr>
        <p:spPr>
          <a:xfrm>
            <a:off x="928662" y="214290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3851920" y="4293096"/>
            <a:ext cx="1071570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flipV="1">
            <a:off x="4357686" y="3212976"/>
            <a:ext cx="7143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 flipV="1">
            <a:off x="5652120" y="4213343"/>
            <a:ext cx="1143008" cy="35719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KB-200\Desktop\2022-12-19_17-14-47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21471"/>
            <a:ext cx="7911657" cy="5349524"/>
          </a:xfrm>
          <a:prstGeom prst="rect">
            <a:avLst/>
          </a:prstGeom>
          <a:noFill/>
        </p:spPr>
      </p:pic>
      <p:sp>
        <p:nvSpPr>
          <p:cNvPr id="5" name="Овал 4"/>
          <p:cNvSpPr/>
          <p:nvPr/>
        </p:nvSpPr>
        <p:spPr>
          <a:xfrm>
            <a:off x="1979712" y="3799053"/>
            <a:ext cx="642942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643570" y="2134566"/>
            <a:ext cx="357190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2571736" y="2348880"/>
            <a:ext cx="3071834" cy="14501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3"/>
          <p:cNvSpPr txBox="1">
            <a:spLocks/>
          </p:cNvSpPr>
          <p:nvPr/>
        </p:nvSpPr>
        <p:spPr>
          <a:xfrm>
            <a:off x="928662" y="0"/>
            <a:ext cx="7467600" cy="548680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1406" y="5763327"/>
            <a:ext cx="8324856" cy="646331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сли женщины </a:t>
            </a:r>
            <a:r>
              <a:rPr lang="ru-RU" sz="1200" u="sng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лечение </a:t>
            </a:r>
            <a:r>
              <a:rPr lang="ru-RU" sz="1200" u="sng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</a:t>
            </a:r>
            <a:r>
              <a:rPr lang="ru-RU" sz="1200" u="sng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исхода </a:t>
            </a:r>
            <a:r>
              <a:rPr lang="ru-RU" sz="1200" dirty="0" smtClean="0">
                <a:solidFill>
                  <a:srgbClr val="FFFF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беременности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заполняются </a:t>
            </a:r>
            <a:r>
              <a:rPr lang="ru-RU" sz="1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</a:t>
            </a:r>
            <a:r>
              <a:rPr lang="ru-RU" sz="120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строке </a:t>
            </a:r>
            <a:r>
              <a:rPr lang="ru-RU" sz="1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графы с 4 по 8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лечение 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после</a:t>
            </a:r>
            <a:r>
              <a:rPr kumimoji="0" lang="ru-RU" sz="1200" b="0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исхода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беременности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заполняются по </a:t>
            </a:r>
            <a:r>
              <a:rPr lang="ru-RU" sz="1200" dirty="0">
                <a:solidFill>
                  <a:srgbClr val="66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строке 2</a:t>
            </a:r>
            <a:r>
              <a:rPr lang="ru-RU" sz="1200" dirty="0" smtClean="0">
                <a:solidFill>
                  <a:srgbClr val="66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графы с 9 по 13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66CC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200" dirty="0" smtClean="0">
                <a:solidFill>
                  <a:srgbClr val="66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66CC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>
                <a:solidFill>
                  <a:srgbClr val="66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строке </a:t>
            </a:r>
            <a:r>
              <a:rPr lang="ru-RU" sz="1200" dirty="0" smtClean="0">
                <a:solidFill>
                  <a:srgbClr val="66CC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66CCFF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графы с 4 по 8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 </a:t>
            </a:r>
            <a:endParaRPr kumimoji="0" lang="ru-RU" sz="12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42844" y="6376620"/>
            <a:ext cx="80345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ежгодовой контроль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строка 5 отчета за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2025 год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соответствует сумме по  строкам 1, 4 и 5 графы 12 отчета за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2024год.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Овал 12"/>
          <p:cNvSpPr/>
          <p:nvPr/>
        </p:nvSpPr>
        <p:spPr>
          <a:xfrm flipV="1">
            <a:off x="2483768" y="2780928"/>
            <a:ext cx="2016224" cy="21602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57818" y="4643446"/>
            <a:ext cx="278608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solidFill>
                  <a:srgbClr val="00B050"/>
                </a:solidFill>
                <a:cs typeface="Times New Roman" pitchFamily="18" charset="0"/>
              </a:rPr>
              <a:t>Число родов может быть несколько меньше, чем родившихся детей за счет многоплодной беременности.</a:t>
            </a:r>
            <a:endParaRPr lang="ru-RU" sz="1400" dirty="0">
              <a:solidFill>
                <a:srgbClr val="00B050"/>
              </a:solidFill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357950" y="2348880"/>
            <a:ext cx="500066" cy="19288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 стрелкой 15"/>
          <p:cNvCxnSpPr/>
          <p:nvPr/>
        </p:nvCxnSpPr>
        <p:spPr>
          <a:xfrm rot="10800000" flipV="1">
            <a:off x="4662462" y="4179099"/>
            <a:ext cx="1785950" cy="928694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996953"/>
            <a:ext cx="2016224" cy="21602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780928"/>
            <a:ext cx="1857958" cy="231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3568" y="476672"/>
            <a:ext cx="74938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</a:t>
            </a:r>
            <a:r>
              <a:rPr lang="ru-RU" sz="1200" b="1" dirty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2400 </a:t>
            </a:r>
            <a:r>
              <a:rPr lang="ru-RU" sz="1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строке 1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показываем количество беременных с установленным </a:t>
            </a:r>
            <a:r>
              <a:rPr lang="en-US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DS: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Сифилис, </a:t>
            </a:r>
          </a:p>
          <a:p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а </a:t>
            </a:r>
            <a:r>
              <a:rPr lang="ru-RU" sz="1200" dirty="0" smtClean="0">
                <a:solidFill>
                  <a:srgbClr val="00B0F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строкам 2 и 3 </a:t>
            </a:r>
            <a:r>
              <a:rPr lang="ru-RU" sz="12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получили они лечение или нет.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20405"/>
            <a:ext cx="2555776" cy="378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62913"/>
            <a:ext cx="6131025" cy="2180266"/>
          </a:xfrm>
        </p:spPr>
        <p:txBody>
          <a:bodyPr>
            <a:normAutofit fontScale="90000"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данной таблице показывается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u="sng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методы именно лабораторной диагностики</a:t>
            </a:r>
            <a: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включаем инструментальные, </a:t>
            </a:r>
            <a:b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т.ч. в графу 15.</a:t>
            </a:r>
            <a: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2">
                    <a:lumMod val="75000"/>
                  </a:schemeClr>
                </a:solidFill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13.pn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-26450" y="2924944"/>
            <a:ext cx="9051002" cy="3472041"/>
          </a:xfrm>
        </p:spPr>
      </p:pic>
      <p:sp>
        <p:nvSpPr>
          <p:cNvPr id="5" name="Овал 4"/>
          <p:cNvSpPr/>
          <p:nvPr/>
        </p:nvSpPr>
        <p:spPr>
          <a:xfrm>
            <a:off x="8316416" y="3933056"/>
            <a:ext cx="642942" cy="2143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3"/>
          <p:cNvSpPr txBox="1">
            <a:spLocks/>
          </p:cNvSpPr>
          <p:nvPr/>
        </p:nvSpPr>
        <p:spPr>
          <a:xfrm>
            <a:off x="958755" y="34309"/>
            <a:ext cx="7467600" cy="42860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4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№34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467600" cy="78581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Дополнительная информация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0" y="1000108"/>
            <a:ext cx="8072462" cy="5715040"/>
          </a:xfrm>
        </p:spPr>
        <p:txBody>
          <a:bodyPr>
            <a:normAutofit fontScale="62500" lnSpcReduction="20000"/>
          </a:bodyPr>
          <a:lstStyle/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Конъюнктурный отчет по дерматовенерологической службе за 2025год.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План работы дерматовенерологической службы на 2026 год.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лабораторной диагностики ИППП и заразных кожных заболеваний.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Отчет по санитарно-гигиеническому обучению и воспитанию (ИППП и заразные кожные заболевания).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Списки больных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другими ИППП.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заболеваниями кожи и подкожной клетчатки, состоящие на   диспансерном учете. 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 и гонорея у детей (0-14 лет) и подростков (15-17 лет).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Акты расследования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</a:t>
            </a:r>
            <a:r>
              <a:rPr lang="ru-RU" sz="2900" dirty="0" err="1" smtClean="0">
                <a:solidFill>
                  <a:schemeClr val="tx1"/>
                </a:solidFill>
              </a:rPr>
              <a:t>Нейросифилис</a:t>
            </a:r>
            <a:r>
              <a:rPr lang="ru-RU" sz="2900" dirty="0" smtClean="0">
                <a:solidFill>
                  <a:schemeClr val="tx1"/>
                </a:solidFill>
              </a:rPr>
              <a:t>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Анкеты на беременных женщин  с впервые установленным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 в 2025 году.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состоящих на клинико-серологическом контроле.</a:t>
            </a:r>
          </a:p>
          <a:p>
            <a:pPr lvl="1"/>
            <a:r>
              <a:rPr lang="ru-RU" sz="2900" dirty="0" smtClean="0">
                <a:solidFill>
                  <a:schemeClr val="tx1"/>
                </a:solidFill>
              </a:rPr>
              <a:t>Список больных с </a:t>
            </a:r>
            <a:r>
              <a:rPr lang="en-AU" sz="2900" dirty="0" smtClean="0">
                <a:solidFill>
                  <a:schemeClr val="tx1"/>
                </a:solidFill>
              </a:rPr>
              <a:t>DS</a:t>
            </a:r>
            <a:r>
              <a:rPr lang="ru-RU" sz="2900" dirty="0" smtClean="0">
                <a:solidFill>
                  <a:schemeClr val="tx1"/>
                </a:solidFill>
              </a:rPr>
              <a:t>: Сифилис, снятых с учета в 2025 году.</a:t>
            </a:r>
          </a:p>
          <a:p>
            <a:pPr lvl="1"/>
            <a:endParaRPr lang="ru-RU" sz="29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окова\Desktop\Здание диспансера наши дни (2024год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6441" y="2042531"/>
            <a:ext cx="507190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548680"/>
            <a:ext cx="3143272" cy="12961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Благодарю </a:t>
            </a:r>
            <a:br>
              <a:rPr lang="ru-RU" b="1" i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</a:br>
            <a:r>
              <a:rPr lang="ru-RU" b="1" i="1" dirty="0" smtClean="0">
                <a:solidFill>
                  <a:srgbClr val="FFFF00"/>
                </a:solidFill>
                <a:latin typeface="Monotype Corsiva" panose="03010101010201010101" pitchFamily="66" charset="0"/>
              </a:rPr>
              <a:t>за внимание!</a:t>
            </a:r>
            <a:endParaRPr lang="ru-RU" b="1" i="1" dirty="0">
              <a:solidFill>
                <a:srgbClr val="FFFF0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457200" y="571480"/>
            <a:ext cx="5698976" cy="6072230"/>
          </a:xfrm>
        </p:spPr>
        <p:txBody>
          <a:bodyPr>
            <a:normAutofit fontScale="85000" lnSpcReduction="20000"/>
          </a:bodyPr>
          <a:lstStyle/>
          <a:p>
            <a:r>
              <a:rPr lang="ru-RU" sz="3200" dirty="0" smtClean="0"/>
              <a:t>Заместитель главного врача по организационно-методической работе </a:t>
            </a:r>
          </a:p>
          <a:p>
            <a:pPr>
              <a:buNone/>
            </a:pPr>
            <a:r>
              <a:rPr lang="ru-RU" sz="3200" dirty="0" smtClean="0">
                <a:solidFill>
                  <a:srgbClr val="FFFF00"/>
                </a:solidFill>
              </a:rPr>
              <a:t>    </a:t>
            </a:r>
            <a:r>
              <a:rPr lang="ru-RU" sz="3200" dirty="0" smtClean="0">
                <a:solidFill>
                  <a:srgbClr val="FF0000"/>
                </a:solidFill>
              </a:rPr>
              <a:t>Бокова Олеся </a:t>
            </a:r>
            <a:r>
              <a:rPr lang="ru-RU" sz="3200" dirty="0" err="1" smtClean="0">
                <a:solidFill>
                  <a:srgbClr val="FF0000"/>
                </a:solidFill>
              </a:rPr>
              <a:t>Демуриевна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 + 7 914 135-07-88</a:t>
            </a:r>
          </a:p>
          <a:p>
            <a:pPr>
              <a:buNone/>
            </a:pPr>
            <a:r>
              <a:rPr lang="ru-RU" sz="3200" dirty="0" smtClean="0"/>
              <a:t>     8(3022) 21-18-84</a:t>
            </a:r>
          </a:p>
          <a:p>
            <a:pPr>
              <a:buNone/>
            </a:pPr>
            <a:r>
              <a:rPr lang="ru-RU" sz="3200" dirty="0" smtClean="0"/>
              <a:t>     </a:t>
            </a:r>
            <a:r>
              <a:rPr lang="en-AU" sz="3200" dirty="0" smtClean="0"/>
              <a:t>Chitokvd@mail.ru</a:t>
            </a:r>
            <a:endParaRPr lang="ru-RU" sz="3200" dirty="0" smtClean="0"/>
          </a:p>
          <a:p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Врач статистик </a:t>
            </a:r>
          </a:p>
          <a:p>
            <a:pPr>
              <a:buNone/>
            </a:pPr>
            <a:r>
              <a:rPr lang="ru-RU" sz="3200" dirty="0" smtClean="0"/>
              <a:t>    </a:t>
            </a:r>
            <a:r>
              <a:rPr lang="ru-RU" sz="3200" dirty="0" err="1" smtClean="0">
                <a:solidFill>
                  <a:srgbClr val="FF0000"/>
                </a:solidFill>
              </a:rPr>
              <a:t>Гурулева</a:t>
            </a:r>
            <a:r>
              <a:rPr lang="ru-RU" sz="3200" dirty="0" smtClean="0">
                <a:solidFill>
                  <a:srgbClr val="FF0000"/>
                </a:solidFill>
              </a:rPr>
              <a:t> Ирина </a:t>
            </a:r>
            <a:r>
              <a:rPr lang="ru-RU" sz="3200" dirty="0" err="1" smtClean="0">
                <a:solidFill>
                  <a:srgbClr val="FF0000"/>
                </a:solidFill>
              </a:rPr>
              <a:t>Зинатуллатовна</a:t>
            </a:r>
            <a:endParaRPr lang="ru-RU" sz="3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200" dirty="0" smtClean="0"/>
              <a:t>   + 7 914 440-37-81</a:t>
            </a:r>
          </a:p>
          <a:p>
            <a:pPr>
              <a:buNone/>
            </a:pPr>
            <a:r>
              <a:rPr lang="ru-RU" sz="3200" dirty="0" smtClean="0"/>
              <a:t>   + 7 924 274-70-89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B0F0"/>
                </a:solidFill>
                <a:cs typeface="Times New Roman" pitchFamily="18" charset="0"/>
              </a:rPr>
              <a:t>форма №9 </a:t>
            </a:r>
            <a: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2">
                    <a:lumMod val="25000"/>
                  </a:schemeClr>
                </a:solidFill>
                <a:cs typeface="Times New Roman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cs typeface="Times New Roman" pitchFamily="18" charset="0"/>
              </a:rPr>
              <a:t>«Сведения о </a:t>
            </a:r>
            <a:r>
              <a:rPr lang="ru-RU" sz="2000" b="1" u="sng" dirty="0" smtClean="0">
                <a:solidFill>
                  <a:srgbClr val="00B0F0"/>
                </a:solidFill>
                <a:cs typeface="Times New Roman" pitchFamily="18" charset="0"/>
              </a:rPr>
              <a:t>заболеваниях</a:t>
            </a:r>
            <a:r>
              <a:rPr lang="ru-RU" sz="2000" dirty="0" smtClean="0">
                <a:solidFill>
                  <a:srgbClr val="FFFF00"/>
                </a:solidFill>
                <a:cs typeface="Times New Roman" pitchFamily="18" charset="0"/>
              </a:rPr>
              <a:t> инфекциями, передаваемыми половым путем и заразными кожными болезнями» 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71406" y="1609416"/>
            <a:ext cx="7380914" cy="5105732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cs typeface="Times New Roman" pitchFamily="18" charset="0"/>
              </a:rPr>
              <a:t>На титульном листе отчетной формы № 9 должно быть четко вписано</a:t>
            </a:r>
            <a:r>
              <a:rPr lang="en-AU" sz="2000" b="1" dirty="0" smtClean="0">
                <a:cs typeface="Times New Roman" pitchFamily="18" charset="0"/>
              </a:rPr>
              <a:t>:</a:t>
            </a:r>
            <a:r>
              <a:rPr lang="en-US" sz="2000" b="1" dirty="0" smtClean="0">
                <a:cs typeface="Times New Roman" pitchFamily="18" charset="0"/>
              </a:rPr>
              <a:t> </a:t>
            </a:r>
            <a:r>
              <a:rPr lang="ru-RU" sz="2000" b="1" dirty="0" smtClean="0">
                <a:cs typeface="Times New Roman" pitchFamily="18" charset="0"/>
              </a:rPr>
              <a:t>район, наименование отчитывающейся организации, почтовый адрес и заполнены коды формы по ОКУД. </a:t>
            </a:r>
          </a:p>
          <a:p>
            <a:r>
              <a:rPr lang="ru-RU" sz="2200" b="1" dirty="0" smtClean="0">
                <a:cs typeface="Times New Roman" pitchFamily="18" charset="0"/>
              </a:rPr>
              <a:t>Учет больных инфекциями, передаваемыми половым путем и заразными кожным болезнями осуществляется на основании учетной </a:t>
            </a:r>
            <a:r>
              <a:rPr lang="ru-RU" sz="2200" b="1" i="1" dirty="0" smtClean="0">
                <a:cs typeface="Times New Roman" pitchFamily="18" charset="0"/>
              </a:rPr>
              <a:t>формы </a:t>
            </a:r>
            <a:r>
              <a:rPr lang="ru-RU" sz="2200" b="1" i="1" dirty="0" smtClean="0">
                <a:solidFill>
                  <a:srgbClr val="FF0000"/>
                </a:solidFill>
                <a:cs typeface="Times New Roman" pitchFamily="18" charset="0"/>
              </a:rPr>
              <a:t>№089/у-</a:t>
            </a:r>
            <a:r>
              <a:rPr lang="ru-RU" sz="2200" b="1" i="1" dirty="0" err="1" smtClean="0">
                <a:solidFill>
                  <a:srgbClr val="FF0000"/>
                </a:solidFill>
                <a:cs typeface="Times New Roman" pitchFamily="18" charset="0"/>
              </a:rPr>
              <a:t>кв</a:t>
            </a:r>
            <a:r>
              <a:rPr lang="ru-RU" sz="2200" b="1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2200" b="1" i="1" u="sng" smtClean="0">
                <a:solidFill>
                  <a:srgbClr val="92D050"/>
                </a:solidFill>
                <a:cs typeface="Times New Roman" pitchFamily="18" charset="0"/>
              </a:rPr>
              <a:t>«Извещение </a:t>
            </a:r>
            <a:r>
              <a:rPr lang="ru-RU" sz="2200" b="1" i="1" u="sng" dirty="0" smtClean="0">
                <a:solidFill>
                  <a:srgbClr val="92D050"/>
                </a:solidFill>
                <a:cs typeface="Times New Roman" pitchFamily="18" charset="0"/>
              </a:rPr>
              <a:t>о больном с вновь установленным диагнозом: сифилиса, гонококковой инфекции, </a:t>
            </a:r>
            <a:r>
              <a:rPr lang="ru-RU" sz="2200" b="1" i="1" u="sng" dirty="0" err="1" smtClean="0">
                <a:solidFill>
                  <a:srgbClr val="92D050"/>
                </a:solidFill>
                <a:cs typeface="Times New Roman" pitchFamily="18" charset="0"/>
              </a:rPr>
              <a:t>хламидийных</a:t>
            </a:r>
            <a:r>
              <a:rPr lang="ru-RU" sz="2200" b="1" i="1" u="sng" dirty="0" smtClean="0">
                <a:solidFill>
                  <a:srgbClr val="92D050"/>
                </a:solidFill>
                <a:cs typeface="Times New Roman" pitchFamily="18" charset="0"/>
              </a:rPr>
              <a:t> инфекций, трихомоноза, </a:t>
            </a:r>
            <a:r>
              <a:rPr lang="ru-RU" sz="2200" b="1" i="1" u="sng" dirty="0" err="1" smtClean="0">
                <a:solidFill>
                  <a:srgbClr val="92D050"/>
                </a:solidFill>
                <a:cs typeface="Times New Roman" pitchFamily="18" charset="0"/>
              </a:rPr>
              <a:t>аногенитальной</a:t>
            </a:r>
            <a:r>
              <a:rPr lang="ru-RU" sz="2200" b="1" i="1" u="sng" dirty="0" smtClean="0">
                <a:solidFill>
                  <a:srgbClr val="92D050"/>
                </a:solidFill>
                <a:cs typeface="Times New Roman" pitchFamily="18" charset="0"/>
              </a:rPr>
              <a:t> герпетической вирусной инфекции, </a:t>
            </a:r>
            <a:r>
              <a:rPr lang="ru-RU" sz="2200" b="1" i="1" u="sng" dirty="0" err="1" smtClean="0">
                <a:solidFill>
                  <a:srgbClr val="92D050"/>
                </a:solidFill>
                <a:cs typeface="Times New Roman" pitchFamily="18" charset="0"/>
              </a:rPr>
              <a:t>аногенитальными</a:t>
            </a:r>
            <a:r>
              <a:rPr lang="ru-RU" sz="2200" b="1" i="1" u="sng" dirty="0" smtClean="0">
                <a:solidFill>
                  <a:srgbClr val="92D050"/>
                </a:solidFill>
                <a:cs typeface="Times New Roman" pitchFamily="18" charset="0"/>
              </a:rPr>
              <a:t> (венерическими) бородавками, микоза, чесотки» </a:t>
            </a:r>
          </a:p>
          <a:p>
            <a:pPr lvl="0"/>
            <a:r>
              <a:rPr lang="ru-RU" sz="2200" b="1" dirty="0" smtClean="0">
                <a:cs typeface="Times New Roman" pitchFamily="18" charset="0"/>
              </a:rPr>
              <a:t>Регистрация и учет каждого вновь выявленного случая заболевания должны осуществляться </a:t>
            </a:r>
            <a:r>
              <a:rPr lang="ru-RU" sz="2200" b="1" u="sng" dirty="0" smtClean="0">
                <a:solidFill>
                  <a:srgbClr val="C00000"/>
                </a:solidFill>
                <a:cs typeface="Times New Roman" pitchFamily="18" charset="0"/>
              </a:rPr>
              <a:t>по месту обращения больного</a:t>
            </a:r>
            <a:r>
              <a:rPr lang="ru-RU" sz="2200" u="sng" dirty="0" smtClean="0">
                <a:solidFill>
                  <a:srgbClr val="C00000"/>
                </a:solidFill>
                <a:cs typeface="Times New Roman" pitchFamily="18" charset="0"/>
              </a:rPr>
              <a:t>.</a:t>
            </a:r>
          </a:p>
          <a:p>
            <a:endParaRPr lang="ru-RU" sz="2200" b="1" dirty="0" smtClean="0">
              <a:solidFill>
                <a:schemeClr val="bg2">
                  <a:lumMod val="50000"/>
                </a:schemeClr>
              </a:solidFill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0512" y="2924944"/>
            <a:ext cx="1792564" cy="2655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3"/>
          <p:cNvSpPr>
            <a:spLocks noGrp="1"/>
          </p:cNvSpPr>
          <p:nvPr>
            <p:ph type="title"/>
          </p:nvPr>
        </p:nvSpPr>
        <p:spPr>
          <a:xfrm>
            <a:off x="857224" y="0"/>
            <a:ext cx="7324724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pPr algn="ctr"/>
            <a:r>
              <a:rPr lang="ru-RU" sz="5400" b="1" dirty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№9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8434" name="Picture 2" descr="C:\Users\KB-200\Desktop\2022-12-19_16-33-00.pn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255" y="785794"/>
            <a:ext cx="8713025" cy="5307502"/>
          </a:xfrm>
          <a:prstGeom prst="rect">
            <a:avLst/>
          </a:prstGeom>
          <a:noFill/>
        </p:spPr>
      </p:pic>
      <p:sp>
        <p:nvSpPr>
          <p:cNvPr id="6" name="Овал 5"/>
          <p:cNvSpPr/>
          <p:nvPr/>
        </p:nvSpPr>
        <p:spPr>
          <a:xfrm>
            <a:off x="3491880" y="1714488"/>
            <a:ext cx="3672408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" name="Содержимое 12" descr="14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14281" y="1643050"/>
            <a:ext cx="8913389" cy="4582115"/>
          </a:xfrm>
        </p:spPr>
      </p:pic>
      <p:sp>
        <p:nvSpPr>
          <p:cNvPr id="4" name="Овал 3"/>
          <p:cNvSpPr/>
          <p:nvPr/>
        </p:nvSpPr>
        <p:spPr>
          <a:xfrm>
            <a:off x="2786050" y="2928934"/>
            <a:ext cx="857256" cy="142876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1514" y="642918"/>
            <a:ext cx="3512486" cy="52101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5008" y="3286124"/>
            <a:ext cx="121444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8143900" y="3286124"/>
            <a:ext cx="64294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6786578" y="3786190"/>
            <a:ext cx="10001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Заголовок 3"/>
          <p:cNvSpPr txBox="1">
            <a:spLocks/>
          </p:cNvSpPr>
          <p:nvPr/>
        </p:nvSpPr>
        <p:spPr>
          <a:xfrm>
            <a:off x="1071539" y="0"/>
            <a:ext cx="6572296" cy="642918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5" name="Двойные круглые скобки 14"/>
          <p:cNvSpPr/>
          <p:nvPr/>
        </p:nvSpPr>
        <p:spPr>
          <a:xfrm>
            <a:off x="2786050" y="3643314"/>
            <a:ext cx="857256" cy="714380"/>
          </a:xfrm>
          <a:prstGeom prst="bracketPair">
            <a:avLst/>
          </a:prstGeom>
          <a:ln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Двойные фигурные скобки 15"/>
          <p:cNvSpPr/>
          <p:nvPr/>
        </p:nvSpPr>
        <p:spPr>
          <a:xfrm>
            <a:off x="2786050" y="2928934"/>
            <a:ext cx="857256" cy="500066"/>
          </a:xfrm>
          <a:prstGeom prst="bracePair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92D050"/>
              </a:solidFill>
            </a:endParaRPr>
          </a:p>
        </p:txBody>
      </p:sp>
      <p:sp>
        <p:nvSpPr>
          <p:cNvPr id="3" name="Стрелка вниз 2"/>
          <p:cNvSpPr/>
          <p:nvPr/>
        </p:nvSpPr>
        <p:spPr>
          <a:xfrm rot="5020524">
            <a:off x="4499663" y="2855345"/>
            <a:ext cx="277020" cy="19885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2022-12-19_16-33-00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11560" y="1628800"/>
            <a:ext cx="5978624" cy="3197164"/>
          </a:xfrm>
        </p:spPr>
      </p:pic>
      <p:pic>
        <p:nvPicPr>
          <p:cNvPr id="8" name="Содержимое 7" descr="дети.pn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285720" y="3714752"/>
            <a:ext cx="8572560" cy="250033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642918"/>
            <a:ext cx="7242048" cy="1143000"/>
          </a:xfrm>
        </p:spPr>
        <p:txBody>
          <a:bodyPr>
            <a:normAutofit/>
          </a:bodyPr>
          <a:lstStyle/>
          <a:p>
            <a:pPr lvl="0"/>
            <a:r>
              <a:rPr lang="ru-RU" sz="1400" b="1" dirty="0" smtClean="0">
                <a:cs typeface="Times New Roman" pitchFamily="18" charset="0"/>
              </a:rPr>
              <a:t>число </a:t>
            </a:r>
            <a:r>
              <a:rPr lang="ru-RU" sz="1400" b="1" dirty="0">
                <a:cs typeface="Times New Roman" pitchFamily="18" charset="0"/>
              </a:rPr>
              <a:t>зарегистрированных </a:t>
            </a:r>
            <a:r>
              <a:rPr lang="ru-RU" sz="1400" b="1" dirty="0" smtClean="0">
                <a:solidFill>
                  <a:srgbClr val="FFFF00"/>
                </a:solidFill>
                <a:cs typeface="Times New Roman" pitchFamily="18" charset="0"/>
              </a:rPr>
              <a:t>детей</a:t>
            </a:r>
            <a:r>
              <a:rPr 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таблицы </a:t>
            </a:r>
            <a:r>
              <a:rPr lang="ru-RU" sz="1400" b="1" u="sng" dirty="0">
                <a:solidFill>
                  <a:srgbClr val="FF0000"/>
                </a:solidFill>
                <a:cs typeface="Times New Roman" pitchFamily="18" charset="0"/>
              </a:rPr>
              <a:t>2000 </a:t>
            </a:r>
            <a:r>
              <a:rPr lang="ru-RU" sz="1400" b="1" dirty="0">
                <a:cs typeface="Times New Roman" pitchFamily="18" charset="0"/>
              </a:rPr>
              <a:t>(строка 1, графы 6-8)</a:t>
            </a:r>
            <a:r>
              <a:rPr lang="ru-RU" sz="1400" b="1" u="sng" dirty="0">
                <a:cs typeface="Times New Roman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должны соответствовать  путям их инфицирования </a:t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в </a:t>
            </a:r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Таблице </a:t>
            </a:r>
            <a:r>
              <a:rPr lang="ru-RU" sz="1400" b="1" u="sng" dirty="0">
                <a:solidFill>
                  <a:srgbClr val="FF0000"/>
                </a:solidFill>
                <a:cs typeface="Times New Roman" pitchFamily="18" charset="0"/>
              </a:rPr>
              <a:t>2002</a:t>
            </a:r>
            <a:r>
              <a:rPr lang="ru-RU" sz="1400" b="1" dirty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1400" b="1" dirty="0">
                <a:cs typeface="Times New Roman" pitchFamily="18" charset="0"/>
              </a:rPr>
              <a:t>(строка 1-3, графы 13-14) 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987824" y="2348880"/>
            <a:ext cx="100811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358082" y="5000636"/>
            <a:ext cx="1285884" cy="8572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500166" y="0"/>
            <a:ext cx="6696485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cxnSp>
        <p:nvCxnSpPr>
          <p:cNvPr id="3" name="Прямая со стрелкой 2"/>
          <p:cNvCxnSpPr/>
          <p:nvPr/>
        </p:nvCxnSpPr>
        <p:spPr>
          <a:xfrm>
            <a:off x="3923928" y="2634632"/>
            <a:ext cx="3384376" cy="245055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0" y="1196752"/>
            <a:ext cx="9036496" cy="576064"/>
          </a:xfrm>
        </p:spPr>
        <p:txBody>
          <a:bodyPr>
            <a:normAutofit fontScale="90000"/>
          </a:bodyPr>
          <a:lstStyle/>
          <a:p>
            <a:r>
              <a:rPr lang="ru-RU" sz="14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Таблица 2003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: </a:t>
            </a:r>
            <a:r>
              <a:rPr lang="ru-RU" sz="1400" b="1" dirty="0" smtClean="0">
                <a:solidFill>
                  <a:srgbClr val="00B050"/>
                </a:solidFill>
                <a:cs typeface="Times New Roman" pitchFamily="18" charset="0"/>
              </a:rPr>
              <a:t>в графе 3 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>должно быть показано число вновь зарегистрированных в медицинских организациях дерматовенерологического профиля случаев ИППП, </a:t>
            </a:r>
            <a:r>
              <a:rPr lang="ru-RU" sz="1400" b="1" dirty="0" smtClean="0">
                <a:solidFill>
                  <a:srgbClr val="92D050"/>
                </a:solidFill>
                <a:cs typeface="Times New Roman" pitchFamily="18" charset="0"/>
              </a:rPr>
              <a:t>сочетанных с ВИЧ-инфекцией</a:t>
            </a:r>
            <a:r>
              <a:rPr lang="ru-RU" sz="1400" b="1" dirty="0" smtClean="0">
                <a:cs typeface="Times New Roman" pitchFamily="18" charset="0"/>
              </a:rPr>
              <a:t>, </a:t>
            </a:r>
            <a:r>
              <a:rPr lang="ru-RU" sz="1400" b="1" dirty="0" smtClean="0">
                <a:solidFill>
                  <a:srgbClr val="92D050"/>
                </a:solidFill>
                <a:cs typeface="Times New Roman" pitchFamily="18" charset="0"/>
              </a:rPr>
              <a:t>независимо</a:t>
            </a:r>
            <a:r>
              <a:rPr lang="ru-RU" sz="1400" b="1" dirty="0" smtClean="0">
                <a:cs typeface="Times New Roman" pitchFamily="18" charset="0"/>
              </a:rPr>
              <a:t> от взятия больных на учет в центре-</a:t>
            </a:r>
            <a:r>
              <a:rPr lang="ru-RU" sz="1400" b="1" dirty="0" err="1" smtClean="0">
                <a:cs typeface="Times New Roman" pitchFamily="18" charset="0"/>
              </a:rPr>
              <a:t>спид</a:t>
            </a:r>
            <a:r>
              <a:rPr lang="ru-RU" sz="1400" b="1" dirty="0" smtClean="0">
                <a:cs typeface="Times New Roman" pitchFamily="18" charset="0"/>
              </a:rPr>
              <a:t>. </a:t>
            </a:r>
            <a:r>
              <a:rPr lang="ru-RU" sz="1400" b="1" dirty="0" smtClean="0">
                <a:solidFill>
                  <a:srgbClr val="00B050"/>
                </a:solidFill>
                <a:cs typeface="Times New Roman" pitchFamily="18" charset="0"/>
              </a:rPr>
              <a:t>В графе 4</a:t>
            </a:r>
            <a:r>
              <a:rPr lang="ru-RU" sz="1400" b="1" dirty="0" smtClean="0">
                <a:solidFill>
                  <a:srgbClr val="92D050"/>
                </a:solidFill>
                <a:cs typeface="Times New Roman" pitchFamily="18" charset="0"/>
              </a:rPr>
              <a:t> </a:t>
            </a:r>
            <a:r>
              <a:rPr lang="ru-RU" sz="1400" b="1" dirty="0" smtClean="0">
                <a:cs typeface="Times New Roman" pitchFamily="18" charset="0"/>
              </a:rPr>
              <a:t>показать число случаев из графы 3, подтвержденных в центре- </a:t>
            </a:r>
            <a:r>
              <a:rPr lang="ru-RU" sz="1400" b="1" dirty="0" err="1" smtClean="0">
                <a:cs typeface="Times New Roman" pitchFamily="18" charset="0"/>
              </a:rPr>
              <a:t>спид</a:t>
            </a:r>
            <a: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1400" b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8" name="Содержимое 7" descr="1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42910" y="1643050"/>
            <a:ext cx="6596518" cy="4286280"/>
          </a:xfrm>
        </p:spPr>
      </p:pic>
      <p:sp>
        <p:nvSpPr>
          <p:cNvPr id="10" name="Овал 9"/>
          <p:cNvSpPr/>
          <p:nvPr/>
        </p:nvSpPr>
        <p:spPr>
          <a:xfrm>
            <a:off x="1000100" y="4071942"/>
            <a:ext cx="2714644" cy="35719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Заголовок 3"/>
          <p:cNvSpPr txBox="1">
            <a:spLocks/>
          </p:cNvSpPr>
          <p:nvPr/>
        </p:nvSpPr>
        <p:spPr>
          <a:xfrm>
            <a:off x="1214414" y="0"/>
            <a:ext cx="6982237" cy="714356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934670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C5E1FE"/>
              </a:buClr>
            </a:pPr>
            <a:r>
              <a:rPr lang="ru-RU" b="1" u="sng" dirty="0" smtClean="0">
                <a:solidFill>
                  <a:srgbClr val="FF0000"/>
                </a:solidFill>
                <a:cs typeface="Times New Roman" pitchFamily="18" charset="0"/>
              </a:rPr>
              <a:t>Таблица 2004</a:t>
            </a:r>
            <a:r>
              <a:rPr lang="ru-RU" b="1" dirty="0" smtClean="0">
                <a:cs typeface="Times New Roman" pitchFamily="18" charset="0"/>
              </a:rPr>
              <a:t>:указывается контингент больных сифилисом, зарегистрированных в УФСИН. Данные этой таблицы </a:t>
            </a:r>
            <a:r>
              <a:rPr lang="ru-RU" b="1" dirty="0" smtClean="0">
                <a:solidFill>
                  <a:srgbClr val="00B050"/>
                </a:solidFill>
                <a:cs typeface="Times New Roman" pitchFamily="18" charset="0"/>
              </a:rPr>
              <a:t>не должны учитываться </a:t>
            </a:r>
            <a:r>
              <a:rPr lang="ru-RU" b="1" dirty="0" smtClean="0">
                <a:cs typeface="Times New Roman" pitchFamily="18" charset="0"/>
              </a:rPr>
              <a:t>при составлении таблицы 2000</a:t>
            </a:r>
            <a:endParaRPr lang="ru-RU" b="1" dirty="0"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Содержимое 8" descr="3.pn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57236" y="1844824"/>
            <a:ext cx="8286730" cy="4431460"/>
          </a:xfrm>
        </p:spPr>
      </p:pic>
      <p:pic>
        <p:nvPicPr>
          <p:cNvPr id="10" name="Содержимое 9" descr="2.pn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214282" y="3286124"/>
            <a:ext cx="8572560" cy="343579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607900" cy="1061310"/>
          </a:xfrm>
        </p:spPr>
        <p:txBody>
          <a:bodyPr>
            <a:normAutofit fontScale="90000"/>
          </a:bodyPr>
          <a:lstStyle/>
          <a:p>
            <a:r>
              <a:rPr lang="ru-RU" sz="1300" b="1" u="sng" dirty="0" smtClean="0">
                <a:solidFill>
                  <a:srgbClr val="FF0000"/>
                </a:solidFill>
                <a:cs typeface="Times New Roman" pitchFamily="18" charset="0"/>
              </a:rPr>
              <a:t>Таблицы 2005 и 2006</a:t>
            </a:r>
            <a:r>
              <a:rPr lang="ru-RU" sz="1300" b="1" dirty="0" smtClean="0">
                <a:cs typeface="Times New Roman" pitchFamily="18" charset="0"/>
              </a:rPr>
              <a:t>: данные в таблицах (графы 8 и 10 соответственно) должны </a:t>
            </a:r>
            <a:r>
              <a:rPr lang="ru-RU" sz="1300" b="1" dirty="0" smtClean="0">
                <a:solidFill>
                  <a:srgbClr val="00B050"/>
                </a:solidFill>
                <a:cs typeface="Times New Roman" pitchFamily="18" charset="0"/>
              </a:rPr>
              <a:t>строго соответствовать </a:t>
            </a:r>
            <a:r>
              <a:rPr lang="ru-RU" sz="1300" b="1" dirty="0" smtClean="0">
                <a:cs typeface="Times New Roman" pitchFamily="18" charset="0"/>
              </a:rPr>
              <a:t>числу вновь зарегистрированных случаев по всем нозологиям (</a:t>
            </a:r>
            <a:r>
              <a:rPr lang="ru-RU" sz="1300" b="1" dirty="0" smtClean="0">
                <a:solidFill>
                  <a:srgbClr val="FF0000"/>
                </a:solidFill>
                <a:cs typeface="Times New Roman" pitchFamily="18" charset="0"/>
              </a:rPr>
              <a:t>таблица 2000</a:t>
            </a:r>
            <a:r>
              <a:rPr lang="ru-RU" sz="1300" b="1" dirty="0" smtClean="0">
                <a:cs typeface="Times New Roman" pitchFamily="18" charset="0"/>
              </a:rPr>
              <a:t>, графа 5)</a:t>
            </a:r>
            <a:r>
              <a:rPr lang="ru-RU" b="1" dirty="0" smtClean="0">
                <a:cs typeface="Times New Roman" pitchFamily="18" charset="0"/>
              </a:rPr>
              <a:t/>
            </a:r>
            <a:br>
              <a:rPr lang="ru-RU" b="1" dirty="0" smtClean="0"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Заголовок 3"/>
          <p:cNvSpPr txBox="1">
            <a:spLocks/>
          </p:cNvSpPr>
          <p:nvPr/>
        </p:nvSpPr>
        <p:spPr>
          <a:xfrm>
            <a:off x="1071538" y="0"/>
            <a:ext cx="7125113" cy="1008112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j-lt"/>
                <a:ea typeface="+mj-ea"/>
                <a:cs typeface="Times New Roman" pitchFamily="18" charset="0"/>
              </a:rPr>
              <a:t>Форма №9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j-lt"/>
              <a:ea typeface="+mn-ea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071802" y="2852936"/>
            <a:ext cx="564094" cy="50006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643834" y="3643314"/>
            <a:ext cx="1000132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786710" y="5286388"/>
            <a:ext cx="857256" cy="12858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635896" y="2841134"/>
            <a:ext cx="1512168" cy="50006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7030A0"/>
              </a:solidFill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143372" y="5214950"/>
            <a:ext cx="2286016" cy="500066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7030A0"/>
                </a:solidFill>
              </a:ln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635896" y="3364118"/>
            <a:ext cx="3935930" cy="1008112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3635896" y="3429000"/>
            <a:ext cx="4104456" cy="2232248"/>
          </a:xfrm>
          <a:prstGeom prst="straightConnector1">
            <a:avLst/>
          </a:prstGeom>
          <a:ln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Бокова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1424" y="3284984"/>
            <a:ext cx="2692576" cy="183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04664"/>
            <a:ext cx="7924800" cy="1143000"/>
          </a:xfrm>
        </p:spPr>
        <p:txBody>
          <a:bodyPr>
            <a:noAutofit/>
          </a:bodyPr>
          <a:lstStyle/>
          <a:p>
            <a:r>
              <a:rPr lang="ru-RU" sz="2000" u="sng" dirty="0" smtClean="0">
                <a:solidFill>
                  <a:srgbClr val="00B0F0"/>
                </a:solidFill>
                <a:cs typeface="Times New Roman" pitchFamily="18" charset="0"/>
              </a:rPr>
              <a:t>Форма №34 </a:t>
            </a:r>
            <a:r>
              <a:rPr lang="ru-RU" sz="2000" u="sng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  <a:t/>
            </a:r>
            <a:br>
              <a:rPr lang="ru-RU" sz="2000" u="sng" dirty="0" smtClean="0">
                <a:solidFill>
                  <a:srgbClr val="4C80AF">
                    <a:lumMod val="50000"/>
                  </a:srgbClr>
                </a:solidFill>
                <a:cs typeface="Times New Roman" pitchFamily="18" charset="0"/>
              </a:rPr>
            </a:br>
            <a:r>
              <a:rPr lang="ru-RU" sz="2000" dirty="0" smtClean="0">
                <a:solidFill>
                  <a:srgbClr val="FFFF00"/>
                </a:solidFill>
                <a:cs typeface="Times New Roman" pitchFamily="18" charset="0"/>
              </a:rPr>
              <a:t>«Сведения о </a:t>
            </a:r>
            <a:r>
              <a:rPr lang="ru-RU" sz="2000" b="1" u="sng" dirty="0" smtClean="0">
                <a:solidFill>
                  <a:srgbClr val="00B0F0"/>
                </a:solidFill>
                <a:cs typeface="Times New Roman" pitchFamily="18" charset="0"/>
              </a:rPr>
              <a:t>больных</a:t>
            </a:r>
            <a:r>
              <a:rPr lang="ru-RU" sz="2000" dirty="0" smtClean="0">
                <a:solidFill>
                  <a:srgbClr val="00B0F0"/>
                </a:solidFill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FFFF00"/>
                </a:solidFill>
                <a:cs typeface="Times New Roman" pitchFamily="18" charset="0"/>
              </a:rPr>
              <a:t>заболеваниями, передаваемыми преимущественно половым путем и заразными кожными болезнями»</a:t>
            </a:r>
            <a:endParaRPr lang="ru-RU" sz="2000" dirty="0">
              <a:solidFill>
                <a:srgbClr val="FFFF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pPr lvl="0"/>
            <a:r>
              <a:rPr lang="ru-RU" sz="2400" b="1" dirty="0" smtClean="0">
                <a:cs typeface="Times New Roman" pitchFamily="18" charset="0"/>
              </a:rPr>
              <a:t>На титульном листе отчетной формы № 34 должно быть четко вписано</a:t>
            </a:r>
            <a:r>
              <a:rPr lang="en-AU" sz="2400" b="1" dirty="0" smtClean="0">
                <a:cs typeface="Times New Roman" pitchFamily="18" charset="0"/>
              </a:rPr>
              <a:t>:</a:t>
            </a:r>
            <a:r>
              <a:rPr lang="en-US" sz="2400" b="1" dirty="0" smtClean="0">
                <a:cs typeface="Times New Roman" pitchFamily="18" charset="0"/>
              </a:rPr>
              <a:t> </a:t>
            </a:r>
            <a:r>
              <a:rPr lang="ru-RU" sz="2400" b="1" dirty="0" smtClean="0">
                <a:cs typeface="Times New Roman" pitchFamily="18" charset="0"/>
              </a:rPr>
              <a:t>район, наименование отчитывающейся организации, почтовый адрес и заполнены коды формы по ОКУД. </a:t>
            </a:r>
          </a:p>
          <a:p>
            <a:r>
              <a:rPr lang="ru-RU" sz="2400" b="1" dirty="0" smtClean="0">
                <a:cs typeface="Times New Roman" pitchFamily="18" charset="0"/>
              </a:rPr>
              <a:t>Отчет должен формироваться по данным формы </a:t>
            </a:r>
            <a:r>
              <a:rPr lang="ru-RU" sz="2400" b="1" u="sng" dirty="0" smtClean="0">
                <a:solidFill>
                  <a:srgbClr val="FF0000"/>
                </a:solidFill>
                <a:cs typeface="Times New Roman" pitchFamily="18" charset="0"/>
              </a:rPr>
              <a:t>№ 065-у </a:t>
            </a:r>
            <a:r>
              <a:rPr lang="ru-RU" sz="2400" b="1" i="1" u="sng" dirty="0" smtClean="0">
                <a:solidFill>
                  <a:srgbClr val="92D050"/>
                </a:solidFill>
                <a:cs typeface="Times New Roman" pitchFamily="18" charset="0"/>
              </a:rPr>
              <a:t>«Медицинская карта амбулаторного больного инфекциями, передаваемыми </a:t>
            </a:r>
          </a:p>
          <a:p>
            <a:pPr marL="0" indent="0">
              <a:buNone/>
            </a:pPr>
            <a:r>
              <a:rPr lang="ru-RU" sz="2400" b="1" i="1" u="sng" dirty="0" smtClean="0">
                <a:solidFill>
                  <a:srgbClr val="92D050"/>
                </a:solidFill>
                <a:cs typeface="Times New Roman" pitchFamily="18" charset="0"/>
              </a:rPr>
              <a:t>    половым путем и заразными кожными болезнями»</a:t>
            </a:r>
          </a:p>
          <a:p>
            <a:r>
              <a:rPr lang="ru-RU" sz="2400" b="1" dirty="0" smtClean="0">
                <a:cs typeface="Times New Roman" pitchFamily="18" charset="0"/>
              </a:rPr>
              <a:t>В форме показывается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лечебно-профилактическая работа</a:t>
            </a:r>
            <a:r>
              <a:rPr lang="ru-RU" sz="2400" b="1" dirty="0" smtClean="0">
                <a:cs typeface="Times New Roman" pitchFamily="18" charset="0"/>
              </a:rPr>
              <a:t>  медицинской организации, оказывающей специализированную медицинскую помощь больным дерматовенерологического профиля</a:t>
            </a:r>
            <a:endParaRPr lang="ru-RU" sz="2400" b="1" u="sng" dirty="0" smtClean="0">
              <a:solidFill>
                <a:schemeClr val="accent1"/>
              </a:solidFill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24"/>
            <a:ext cx="5431548" cy="386104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60089"/>
            <a:ext cx="5525604" cy="3159696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84168" y="274638"/>
            <a:ext cx="2450232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Заголовок 3"/>
          <p:cNvSpPr txBox="1">
            <a:spLocks/>
          </p:cNvSpPr>
          <p:nvPr/>
        </p:nvSpPr>
        <p:spPr>
          <a:xfrm>
            <a:off x="928662" y="0"/>
            <a:ext cx="7467600" cy="404664"/>
          </a:xfrm>
          <a:prstGeom prst="round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 anchorCtr="0">
            <a:normAutofit fontScale="37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000" kern="1200" cap="all" spc="5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5400" b="1" smtClean="0">
                <a:solidFill>
                  <a:schemeClr val="bg2">
                    <a:lumMod val="50000"/>
                  </a:schemeClr>
                </a:solidFill>
                <a:latin typeface="+mj-lt"/>
                <a:ea typeface="+mj-ea"/>
                <a:cs typeface="Times New Roman" pitchFamily="18" charset="0"/>
              </a:rPr>
              <a:t>Форма №34</a:t>
            </a:r>
            <a:endParaRPr lang="ru-RU" sz="5400" b="1" dirty="0">
              <a:solidFill>
                <a:schemeClr val="bg2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12" y="31115"/>
            <a:ext cx="1663700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2051720" y="908720"/>
            <a:ext cx="504056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860032" y="953108"/>
            <a:ext cx="504056" cy="21602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07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1504</TotalTime>
  <Words>791</Words>
  <Application>Microsoft Office PowerPoint</Application>
  <PresentationFormat>Экран (4:3)</PresentationFormat>
  <Paragraphs>74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Горизонт</vt:lpstr>
      <vt:lpstr>Порядок и требования к составлению сводных отчетов формы № 9, № 34  (отчет о кожно-венерологических заболеваниях)</vt:lpstr>
      <vt:lpstr>форма №9  «Сведения о заболеваниях инфекциями, передаваемыми половым путем и заразными кожными болезнями» </vt:lpstr>
      <vt:lpstr>Форма №9</vt:lpstr>
      <vt:lpstr>Презентация PowerPoint</vt:lpstr>
      <vt:lpstr>число зарегистрированных детей таблицы 2000 (строка 1, графы 6-8) должны соответствовать  путям их инфицирования  в Таблице 2002 (строка 1-3, графы 13-14)  </vt:lpstr>
      <vt:lpstr>Таблица 2003: в графе 3 должно быть показано число вновь зарегистрированных в медицинских организациях дерматовенерологического профиля случаев ИППП, сочетанных с ВИЧ-инфекцией, независимо от взятия больных на учет в центре-спид. В графе 4 показать число случаев из графы 3, подтвержденных в центре- спид </vt:lpstr>
      <vt:lpstr>Таблицы 2005 и 2006: данные в таблицах (графы 8 и 10 соответственно) должны строго соответствовать числу вновь зарегистрированных случаев по всем нозологиям (таблица 2000, графа 5) </vt:lpstr>
      <vt:lpstr>Форма №34  «Сведения о больных заболеваниями, передаваемыми преимущественно половым путем и заразными кожными болезнями»</vt:lpstr>
      <vt:lpstr>Презентация PowerPoint</vt:lpstr>
      <vt:lpstr>Форма №34</vt:lpstr>
      <vt:lpstr>таблица 2100 Строка 01 графа 9 = таблица 2101 Строка 01 графа 4</vt:lpstr>
      <vt:lpstr>Таблица 2200:  графа 15 = ∑ графа 3 + графа 5 + графа 12 + графа 14 (по всем строкам) графа 5 = ∑ графа 6 + графа 8 + графа 10 Больные, выявленные в медицинских организациях других форм собственности, указываются  только по 14 графе и не разносятся в графах 3-13  </vt:lpstr>
      <vt:lpstr>Презентация PowerPoint</vt:lpstr>
      <vt:lpstr>Графа 5 таблицы 2300 равна или больше графы 7 таблицы 2200</vt:lpstr>
      <vt:lpstr>Презентация PowerPoint</vt:lpstr>
      <vt:lpstr>Таблица 2500:  В данной таблице показывается  методы именно лабораторной диагностики,  не включаем инструментальные,  в т.ч. в графу 15. </vt:lpstr>
      <vt:lpstr>Дополнительная информация</vt:lpstr>
      <vt:lpstr>Благодарю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Порядок и требования к составлению сводных отчетов формы № 9, № 34 (отчет о кожно-венерологических заболеваниях)</dc:title>
  <dc:creator>KB-200</dc:creator>
  <cp:lastModifiedBy>Пользователь Windows</cp:lastModifiedBy>
  <cp:revision>138</cp:revision>
  <dcterms:created xsi:type="dcterms:W3CDTF">2022-12-12T05:09:58Z</dcterms:created>
  <dcterms:modified xsi:type="dcterms:W3CDTF">2025-12-12T02:09:34Z</dcterms:modified>
</cp:coreProperties>
</file>